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1" r:id="rId3"/>
    <p:sldId id="262" r:id="rId4"/>
    <p:sldId id="264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5" r:id="rId13"/>
    <p:sldId id="276" r:id="rId14"/>
    <p:sldId id="278" r:id="rId15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87C5"/>
    <a:srgbClr val="348ABE"/>
    <a:srgbClr val="7DF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79087" autoAdjust="0"/>
  </p:normalViewPr>
  <p:slideViewPr>
    <p:cSldViewPr snapToGrid="0" snapToObjects="1">
      <p:cViewPr>
        <p:scale>
          <a:sx n="66" d="100"/>
          <a:sy n="66" d="100"/>
        </p:scale>
        <p:origin x="-876" y="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16932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6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F3F3901-A299-4841-9993-D206E863AED9}" type="datetimeFigureOut">
              <a:rPr lang="ar-SA" smtClean="0"/>
              <a:t>23/12/37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16932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6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3971C26-88C7-46C8-AB09-7A4DE95EEF3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4491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E3B69-E0C9-3045-8716-C8A3835D22FC}" type="datetimeFigureOut">
              <a:rPr lang="en-US" smtClean="0"/>
              <a:t>9/25/2016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94E94-DA41-794B-91A8-9FEB1A6032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713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ar-S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4646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2339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1785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6634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690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8627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937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2669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1857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9DF08C-73F0-442D-9A3A-5F9A9A30D868}" type="slidenum">
              <a:rPr lang="en-US"/>
              <a:pPr/>
              <a:t>6</a:t>
            </a:fld>
            <a:endParaRPr lang="en-U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9575" y="1233488"/>
            <a:ext cx="5916613" cy="3328987"/>
          </a:xfrm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87FB5F-982B-40AD-8392-A408755859D4}" type="slidenum">
              <a:rPr lang="en-US"/>
              <a:pPr/>
              <a:t>7</a:t>
            </a:fld>
            <a:endParaRPr lang="en-U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9575" y="1233488"/>
            <a:ext cx="5916613" cy="3328987"/>
          </a:xfrm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BABFAE-7317-41BE-9FC0-3667C744D6B8}" type="slidenum">
              <a:rPr lang="en-US"/>
              <a:pPr/>
              <a:t>8</a:t>
            </a:fld>
            <a:endParaRPr lang="en-U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9575" y="1233488"/>
            <a:ext cx="5916613" cy="3328987"/>
          </a:xfrm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155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B5C1-1DD9-4C4E-A797-F47C4FFA6F39}" type="datetime1">
              <a:rPr lang="en-US" smtClean="0"/>
              <a:t>9/25/2016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791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8A197-B9BF-462B-874A-3FE4E5BCEB81}" type="datetime1">
              <a:rPr lang="en-US" smtClean="0"/>
              <a:t>9/25/2016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64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2B73-BFB1-4248-A3E5-A979F4EDAA82}" type="datetime1">
              <a:rPr lang="en-US" smtClean="0"/>
              <a:t>9/25/2016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229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F222B-EC46-4491-BD5C-1C646F720807}" type="datetime1">
              <a:rPr lang="en-US" smtClean="0"/>
              <a:t>9/25/2016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B1CF-5654-4449-8489-A5ED2918F011}" type="datetime1">
              <a:rPr lang="en-US" smtClean="0"/>
              <a:t>9/25/2016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899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C4F73-A793-46D5-B77C-7BD90DA27C32}" type="datetime1">
              <a:rPr lang="en-US" smtClean="0"/>
              <a:t>9/25/2016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097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8C7B8-3FF8-4738-94FC-2565D2F7A104}" type="datetime1">
              <a:rPr lang="en-US" smtClean="0"/>
              <a:t>9/25/2016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790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E5FC3-2D8B-4FAD-A2C9-674BB010988C}" type="datetime1">
              <a:rPr lang="en-US" smtClean="0"/>
              <a:t>9/25/2016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355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DE24-FE10-4BAF-8C25-7FFFFF44A4B5}" type="datetime1">
              <a:rPr lang="en-US" smtClean="0"/>
              <a:t>9/25/2016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328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9E85-6A63-45CD-BF81-937CAE20C8CE}" type="datetime1">
              <a:rPr lang="en-US" smtClean="0"/>
              <a:t>9/25/2016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370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1B0C8-2DB1-446F-8968-CC43A406FFDF}" type="datetime1">
              <a:rPr lang="en-US" smtClean="0"/>
              <a:t>9/25/2016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35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AE51D-4010-45C2-B02B-1AACE1EA9E22}" type="datetime1">
              <a:rPr lang="en-US" smtClean="0"/>
              <a:t>9/25/2016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6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CCIT </a:t>
            </a:r>
            <a:r>
              <a:rPr lang="en-US" dirty="0" smtClean="0"/>
              <a:t>234 </a:t>
            </a:r>
            <a:r>
              <a:rPr lang="en-US" dirty="0"/>
              <a:t>Chapter </a:t>
            </a:r>
            <a:r>
              <a:rPr lang="en-US" dirty="0" smtClean="0"/>
              <a:t>1: Unwrapping the Gift </a:t>
            </a:r>
            <a:endParaRPr lang="en-US" dirty="0"/>
          </a:p>
          <a:p>
            <a:r>
              <a:rPr lang="en-US" dirty="0" smtClean="0"/>
              <a:t>Lecture: </a:t>
            </a:r>
            <a:r>
              <a:rPr lang="en-US" dirty="0" err="1" smtClean="0"/>
              <a:t>wadha</a:t>
            </a:r>
            <a:r>
              <a:rPr lang="en-US" dirty="0" smtClean="0"/>
              <a:t> </a:t>
            </a:r>
            <a:r>
              <a:rPr lang="en-US" dirty="0" err="1" smtClean="0"/>
              <a:t>otaibi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slide bkgd title page.tif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569"/>
          <a:stretch/>
        </p:blipFill>
        <p:spPr>
          <a:xfrm>
            <a:off x="-1" y="0"/>
            <a:ext cx="274320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2E87C5"/>
                </a:solidFill>
              </a:rPr>
              <a:t>Social, Legal, and Ethical Issues for Computing Technology</a:t>
            </a:r>
            <a:endParaRPr lang="en-US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39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2E87C5"/>
                </a:solidFill>
              </a:rPr>
              <a:t>New Developments (cont.)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981200"/>
            <a:ext cx="10363200" cy="43434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dirty="0"/>
              <a:t>Artificial Intelligence (AI), Robotics, and Motion:</a:t>
            </a:r>
          </a:p>
          <a:p>
            <a:r>
              <a:rPr lang="en-US" sz="2800" dirty="0" smtClean="0"/>
              <a:t>AI specialized </a:t>
            </a:r>
            <a:r>
              <a:rPr lang="en-US" sz="2800" dirty="0"/>
              <a:t>skills</a:t>
            </a:r>
          </a:p>
          <a:p>
            <a:r>
              <a:rPr lang="en-US" sz="2800" dirty="0"/>
              <a:t>Robotic devices often special-purpose devices, and may require AI to function</a:t>
            </a:r>
          </a:p>
          <a:p>
            <a:r>
              <a:rPr lang="en-US" sz="2800" dirty="0"/>
              <a:t>Motion sensing devices are used to give robots the ability to walk, trigger airbags in a </a:t>
            </a:r>
            <a:r>
              <a:rPr lang="en-US" sz="2800" dirty="0" smtClean="0"/>
              <a:t>crash.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486350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60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2E87C5"/>
                </a:solidFill>
              </a:rPr>
              <a:t>New Developments (cont.)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 smtClean="0"/>
              <a:t>Some Tools </a:t>
            </a:r>
            <a:r>
              <a:rPr lang="en-US" dirty="0"/>
              <a:t>for Disabled People:</a:t>
            </a:r>
          </a:p>
          <a:p>
            <a:r>
              <a:rPr lang="en-US" dirty="0" smtClean="0"/>
              <a:t>Screen </a:t>
            </a:r>
            <a:r>
              <a:rPr lang="en-US" dirty="0" smtClean="0"/>
              <a:t>readers</a:t>
            </a:r>
            <a:endParaRPr lang="en-US" dirty="0"/>
          </a:p>
          <a:p>
            <a:r>
              <a:rPr lang="en-US" dirty="0"/>
              <a:t>Speech recognition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486350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84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2E87C5"/>
                </a:solidFill>
              </a:rPr>
              <a:t>Issues and Themes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Issues:</a:t>
            </a:r>
          </a:p>
          <a:p>
            <a:r>
              <a:rPr lang="en-US" dirty="0"/>
              <a:t>Unemployment</a:t>
            </a:r>
          </a:p>
          <a:p>
            <a:r>
              <a:rPr lang="en-US" dirty="0" smtClean="0"/>
              <a:t>Crime</a:t>
            </a:r>
            <a:endParaRPr lang="en-US" dirty="0"/>
          </a:p>
          <a:p>
            <a:r>
              <a:rPr lang="en-US" dirty="0"/>
              <a:t>Loss of privacy</a:t>
            </a:r>
          </a:p>
          <a:p>
            <a:r>
              <a:rPr lang="en-US" dirty="0"/>
              <a:t>Errors</a:t>
            </a:r>
          </a:p>
          <a:p>
            <a:pPr>
              <a:buFontTx/>
              <a:buNone/>
            </a:pPr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486350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76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2E87C5"/>
                </a:solidFill>
              </a:rPr>
              <a:t>Issues and Themes (cont.)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 smtClean="0"/>
              <a:t>Themes:</a:t>
            </a:r>
          </a:p>
          <a:p>
            <a:r>
              <a:rPr lang="en-US" dirty="0" smtClean="0"/>
              <a:t>Old problems in a new context: crime .</a:t>
            </a:r>
          </a:p>
          <a:p>
            <a:r>
              <a:rPr lang="en-US" dirty="0" smtClean="0"/>
              <a:t>Adapting to new technology: thinking in a new </a:t>
            </a:r>
            <a:r>
              <a:rPr lang="en-US" dirty="0" smtClean="0"/>
              <a:t>way</a:t>
            </a:r>
            <a:endParaRPr lang="en-US" dirty="0" smtClean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486350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18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2E87C5"/>
                </a:solidFill>
              </a:rPr>
              <a:t>Ethics</a:t>
            </a:r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What is Ethics:</a:t>
            </a:r>
          </a:p>
          <a:p>
            <a:r>
              <a:rPr lang="en-US" dirty="0"/>
              <a:t>Study of what it means to “do the right thing”</a:t>
            </a:r>
          </a:p>
          <a:p>
            <a:r>
              <a:rPr lang="en-US" dirty="0"/>
              <a:t>Assumes people are rational and make free choices</a:t>
            </a:r>
          </a:p>
          <a:p>
            <a:r>
              <a:rPr lang="en-US" dirty="0"/>
              <a:t>Rules to follow in our interactions and our actions that affect others</a:t>
            </a:r>
          </a:p>
          <a:p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486350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20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2E87C5"/>
                </a:solidFill>
              </a:rPr>
              <a:t>Chapter Outline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Rapid Pace of Change</a:t>
            </a:r>
          </a:p>
          <a:p>
            <a:r>
              <a:rPr lang="en-US" dirty="0"/>
              <a:t>New Developments </a:t>
            </a:r>
            <a:endParaRPr lang="en-US" dirty="0" smtClean="0"/>
          </a:p>
          <a:p>
            <a:r>
              <a:rPr lang="en-US" dirty="0" smtClean="0"/>
              <a:t>Issues </a:t>
            </a:r>
            <a:r>
              <a:rPr lang="en-US" dirty="0"/>
              <a:t>and Themes </a:t>
            </a:r>
          </a:p>
          <a:p>
            <a:r>
              <a:rPr lang="en-US" dirty="0"/>
              <a:t>Ethics</a:t>
            </a: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6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2E87C5"/>
                </a:solidFill>
              </a:rPr>
              <a:t>Rapid Pace of Change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1940s: The first computer is built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1956: First hard-disk drive weighed a ton and stored five megabytes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1991: Space shuttle had a one-megahertz computer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2006: Pocket devices hold a terabyte (one trillion bytes) of data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2006: Automobiles can have 100-megahertz computers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24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2E87C5"/>
                </a:solidFill>
              </a:rPr>
              <a:t>New Developments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Blogs (Word made up from ‘web log’):</a:t>
            </a:r>
          </a:p>
          <a:p>
            <a:r>
              <a:rPr lang="en-US" dirty="0"/>
              <a:t>Began as outlets for amateurs who want to express ideas or creativity </a:t>
            </a:r>
          </a:p>
          <a:p>
            <a:r>
              <a:rPr lang="en-US" dirty="0"/>
              <a:t>Now used as alternatives to mainstream news and for business public relations</a:t>
            </a:r>
          </a:p>
          <a:p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486350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75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2E87C5"/>
                </a:solidFill>
              </a:rPr>
              <a:t>New Developments (cont.)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Video Sharing:</a:t>
            </a:r>
          </a:p>
          <a:p>
            <a:r>
              <a:rPr lang="en-US" dirty="0"/>
              <a:t>Rise of amateur videos on the web</a:t>
            </a:r>
          </a:p>
          <a:p>
            <a:r>
              <a:rPr lang="en-US" dirty="0"/>
              <a:t>Boom of websites like </a:t>
            </a:r>
            <a:r>
              <a:rPr lang="en-US" dirty="0" err="1"/>
              <a:t>Youtube</a:t>
            </a:r>
            <a:r>
              <a:rPr lang="en-US" dirty="0"/>
              <a:t> and </a:t>
            </a:r>
            <a:r>
              <a:rPr lang="en-US" dirty="0" err="1" smtClean="0"/>
              <a:t>Myspace</a:t>
            </a:r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486350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3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2E87C5"/>
                </a:solidFill>
              </a:rPr>
              <a:t>New Developments (cont.)</a:t>
            </a:r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Cell Phones: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Can now be used for </a:t>
            </a:r>
            <a:r>
              <a:rPr lang="en-US" sz="2800" dirty="0" smtClean="0"/>
              <a:t>travel, </a:t>
            </a:r>
            <a:r>
              <a:rPr lang="en-US" sz="2800" dirty="0"/>
              <a:t>taking pictures and downloading music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Cameras </a:t>
            </a:r>
            <a:r>
              <a:rPr lang="en-US" sz="2800" dirty="0"/>
              <a:t>in cell phones and privacy </a:t>
            </a:r>
            <a:r>
              <a:rPr lang="en-US" sz="2800" dirty="0" smtClean="0"/>
              <a:t>issues</a:t>
            </a:r>
            <a:endParaRPr lang="en-US" sz="2800" dirty="0"/>
          </a:p>
        </p:txBody>
      </p:sp>
      <p:cxnSp>
        <p:nvCxnSpPr>
          <p:cNvPr id="5" name="رابط مستقيم 4"/>
          <p:cNvCxnSpPr/>
          <p:nvPr/>
        </p:nvCxnSpPr>
        <p:spPr>
          <a:xfrm>
            <a:off x="986972" y="1486350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08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2E87C5"/>
                </a:solidFill>
              </a:rPr>
              <a:t>New Developments (cont.)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dirty="0"/>
              <a:t>Social Networking:</a:t>
            </a:r>
          </a:p>
          <a:p>
            <a:r>
              <a:rPr lang="en-US" dirty="0"/>
              <a:t>First online social networking site was www.classmates.com in 1995</a:t>
            </a:r>
          </a:p>
          <a:p>
            <a:r>
              <a:rPr lang="en-US" dirty="0" err="1"/>
              <a:t>Myspace</a:t>
            </a:r>
            <a:r>
              <a:rPr lang="en-US" dirty="0"/>
              <a:t>, founded in 2003 had roughly 100 million member profiles by 2006</a:t>
            </a:r>
          </a:p>
          <a:p>
            <a:r>
              <a:rPr lang="en-US" dirty="0"/>
              <a:t>Facebook was started at Harvard as an online version of student </a:t>
            </a:r>
            <a:r>
              <a:rPr lang="en-US" dirty="0" smtClean="0"/>
              <a:t>directories</a:t>
            </a:r>
          </a:p>
          <a:p>
            <a:endParaRPr lang="en-US" dirty="0"/>
          </a:p>
        </p:txBody>
      </p:sp>
      <p:cxnSp>
        <p:nvCxnSpPr>
          <p:cNvPr id="5" name="رابط مستقيم 4"/>
          <p:cNvCxnSpPr/>
          <p:nvPr/>
        </p:nvCxnSpPr>
        <p:spPr>
          <a:xfrm>
            <a:off x="986972" y="1486350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68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2E87C5"/>
                </a:solidFill>
              </a:rPr>
              <a:t>New Developments (cont.)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Collaboration:</a:t>
            </a:r>
          </a:p>
          <a:p>
            <a:pPr>
              <a:lnSpc>
                <a:spcPct val="90000"/>
              </a:lnSpc>
            </a:pPr>
            <a:r>
              <a:rPr lang="en-US" dirty="0"/>
              <a:t>Wikipedia, the online, collaborative encyclopedia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Collaboration </a:t>
            </a:r>
            <a:r>
              <a:rPr lang="en-US" dirty="0"/>
              <a:t>between scientists in different states or countries</a:t>
            </a:r>
          </a:p>
          <a:p>
            <a:r>
              <a:rPr lang="en-US" dirty="0"/>
              <a:t>Watch-dogs on the Web</a:t>
            </a:r>
            <a:br>
              <a:rPr lang="en-US" dirty="0"/>
            </a:br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486350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43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2E87C5"/>
                </a:solidFill>
              </a:rPr>
              <a:t>New Developments (cont.)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5002" y="1825625"/>
            <a:ext cx="10515600" cy="4351338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E-commerce and Free Stuff:</a:t>
            </a:r>
          </a:p>
          <a:p>
            <a:pPr>
              <a:lnSpc>
                <a:spcPct val="90000"/>
              </a:lnSpc>
            </a:pPr>
            <a:r>
              <a:rPr lang="en-US" dirty="0"/>
              <a:t>Free stuff on the web: email, books, newspapers, games, etc.</a:t>
            </a:r>
          </a:p>
          <a:p>
            <a:pPr>
              <a:lnSpc>
                <a:spcPct val="90000"/>
              </a:lnSpc>
            </a:pPr>
            <a:r>
              <a:rPr lang="en-US" dirty="0"/>
              <a:t>www.Amazon.com started in 1994 and 10 years later annual sales reached $8.5 </a:t>
            </a:r>
            <a:r>
              <a:rPr lang="en-US" dirty="0" smtClean="0"/>
              <a:t>billion</a:t>
            </a:r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486350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67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alibri-Cambria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1840</TotalTime>
  <Words>459</Words>
  <Application>Microsoft Office PowerPoint</Application>
  <PresentationFormat>مخصص</PresentationFormat>
  <Paragraphs>111</Paragraphs>
  <Slides>14</Slides>
  <Notes>13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Office Theme</vt:lpstr>
      <vt:lpstr>Social, Legal, and Ethical Issues for Computing Technology</vt:lpstr>
      <vt:lpstr>Chapter Outline</vt:lpstr>
      <vt:lpstr>Rapid Pace of Change</vt:lpstr>
      <vt:lpstr>New Developments</vt:lpstr>
      <vt:lpstr>New Developments (cont.)</vt:lpstr>
      <vt:lpstr>New Developments (cont.)</vt:lpstr>
      <vt:lpstr>New Developments (cont.)</vt:lpstr>
      <vt:lpstr>New Developments (cont.)</vt:lpstr>
      <vt:lpstr>New Developments (cont.)</vt:lpstr>
      <vt:lpstr>New Developments (cont.)</vt:lpstr>
      <vt:lpstr>New Developments (cont.)</vt:lpstr>
      <vt:lpstr>Issues and Themes</vt:lpstr>
      <vt:lpstr>Issues and Themes (cont.)</vt:lpstr>
      <vt:lpstr>Ethics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Science Capstone:</dc:title>
  <dc:creator>Mohammed AlSekait</dc:creator>
  <cp:lastModifiedBy>وضحى</cp:lastModifiedBy>
  <cp:revision>74</cp:revision>
  <cp:lastPrinted>2016-09-04T09:18:21Z</cp:lastPrinted>
  <dcterms:created xsi:type="dcterms:W3CDTF">2016-01-26T18:40:35Z</dcterms:created>
  <dcterms:modified xsi:type="dcterms:W3CDTF">2016-09-25T04:15:24Z</dcterms:modified>
</cp:coreProperties>
</file>